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60" r:id="rId3"/>
  </p:sldIdLst>
  <p:sldSz cx="10691813" cy="7559675"/>
  <p:notesSz cx="7559675" cy="10691813"/>
  <p:embeddedFontLst>
    <p:embeddedFont>
      <p:font typeface="Nunito" pitchFamily="2" charset="0"/>
      <p:regular r:id="rId5"/>
      <p:bold r:id="rId6"/>
      <p:italic r:id="rId7"/>
      <p:boldItalic r:id="rId8"/>
    </p:embeddedFont>
    <p:embeddedFont>
      <p:font typeface="Nunito ExtraBold" pitchFamily="2" charset="0"/>
      <p:bold r:id="rId9"/>
      <p:boldItalic r:id="rId10"/>
    </p:embeddedFont>
    <p:embeddedFont>
      <p:font typeface="Nunito Medium" panose="020B0604020202020204" charset="0"/>
      <p:regular r:id="rId11"/>
      <p:bold r:id="rId12"/>
      <p:italic r:id="rId13"/>
      <p:boldItalic r:id="rId14"/>
    </p:embeddedFont>
    <p:embeddedFont>
      <p:font typeface="Nunito SemiBold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71E77C-7F53-461F-B24B-E1331AD6C1BC}">
  <a:tblStyle styleId="{3771E77C-7F53-461F-B24B-E1331AD6C1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32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4a3bac2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4a3bac2b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46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>
            <p:extLst>
              <p:ext uri="{D42A27DB-BD31-4B8C-83A1-F6EECF244321}">
                <p14:modId xmlns:p14="http://schemas.microsoft.com/office/powerpoint/2010/main" val="3412769300"/>
              </p:ext>
            </p:extLst>
          </p:nvPr>
        </p:nvGraphicFramePr>
        <p:xfrm>
          <a:off x="116238" y="168134"/>
          <a:ext cx="10531500" cy="7213742"/>
        </p:xfrm>
        <a:graphic>
          <a:graphicData uri="http://schemas.openxmlformats.org/drawingml/2006/table">
            <a:tbl>
              <a:tblPr>
                <a:noFill/>
                <a:tableStyleId>{3771E77C-7F53-461F-B24B-E1331AD6C1BC}</a:tableStyleId>
              </a:tblPr>
              <a:tblGrid>
                <a:gridCol w="351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374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i="1" dirty="0">
                          <a:solidFill>
                            <a:srgbClr val="0B5394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ISTITUTO COMPRENSIVO</a:t>
                      </a:r>
                      <a:endParaRPr sz="1200" i="1" dirty="0">
                        <a:solidFill>
                          <a:srgbClr val="0B5394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i="1" dirty="0">
                          <a:solidFill>
                            <a:srgbClr val="0B5394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BOLZANO 2 – DON BOSCO</a:t>
                      </a:r>
                      <a:endParaRPr sz="1200" i="1" dirty="0">
                        <a:solidFill>
                          <a:srgbClr val="0B5394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i="1" dirty="0">
                          <a:solidFill>
                            <a:srgbClr val="0B5394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SCUOLA PRIMARIA “DON BOSCO”</a:t>
                      </a:r>
                      <a:endParaRPr sz="1200" i="1" dirty="0">
                        <a:solidFill>
                          <a:srgbClr val="0B5394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rgbClr val="FF99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SCUOLA SI PRESENTA</a:t>
                      </a:r>
                      <a:endParaRPr sz="100" b="1" dirty="0">
                        <a:solidFill>
                          <a:srgbClr val="FF99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i="1" dirty="0">
                          <a:solidFill>
                            <a:srgbClr val="FFFFFF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ALUNNI/E SONO INVITATI/E</a:t>
                      </a:r>
                      <a:endParaRPr sz="1100" i="1" dirty="0">
                        <a:solidFill>
                          <a:srgbClr val="FFFFFF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i="1" dirty="0">
                          <a:solidFill>
                            <a:srgbClr val="FFFFFF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SABATO 3 DICEMBRE</a:t>
                      </a:r>
                      <a:endParaRPr sz="1100" i="1" dirty="0">
                        <a:solidFill>
                          <a:srgbClr val="FFFFFF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i="1" dirty="0">
                          <a:solidFill>
                            <a:srgbClr val="FFFFFF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DALLE ORE 9:30 ALLE ORE 11:30</a:t>
                      </a:r>
                      <a:endParaRPr sz="1100" i="1" dirty="0">
                        <a:solidFill>
                          <a:srgbClr val="FFFFFF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i="1" dirty="0">
                          <a:solidFill>
                            <a:srgbClr val="FFFFFF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PER SPERIMENTA</a:t>
                      </a:r>
                      <a:r>
                        <a:rPr lang="it" sz="1100" i="1" dirty="0">
                          <a:solidFill>
                            <a:srgbClr val="FFFFFF"/>
                          </a:solidFill>
                        </a:rPr>
                        <a:t>RE I NOSTRI LABORATORI</a:t>
                      </a:r>
                      <a:r>
                        <a:rPr lang="it" sz="1100" i="1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85200C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accent5"/>
                          </a:solidFill>
                        </a:rPr>
                        <a:t>1 - 2 - 3 tempo normale</a:t>
                      </a:r>
                      <a:endParaRPr b="1" dirty="0">
                        <a:solidFill>
                          <a:schemeClr val="accent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accent5"/>
                          </a:solidFill>
                        </a:rPr>
                        <a:t>4 - 5 tempo normale</a:t>
                      </a:r>
                      <a:endParaRPr b="1" dirty="0">
                        <a:solidFill>
                          <a:schemeClr val="accent5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accent5"/>
                          </a:solidFill>
                        </a:rPr>
                        <a:t>1 - 2 - 3 tempo pieno</a:t>
                      </a:r>
                      <a:endParaRPr b="1" dirty="0">
                        <a:solidFill>
                          <a:schemeClr val="accent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 dirty="0">
                          <a:solidFill>
                            <a:schemeClr val="accent5"/>
                          </a:solidFill>
                        </a:rPr>
                        <a:t>4 - 5 tempo pieno</a:t>
                      </a:r>
                      <a:endParaRPr b="1" dirty="0">
                        <a:solidFill>
                          <a:schemeClr val="accent5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967" y="4744005"/>
            <a:ext cx="1194386" cy="118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7" y="1231474"/>
            <a:ext cx="2308426" cy="17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95274" y="3484025"/>
            <a:ext cx="3123375" cy="1107965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 dirty="0"/>
              <a:t>ALUNNE/I </a:t>
            </a:r>
            <a:r>
              <a:rPr lang="it" sz="1200" dirty="0"/>
              <a:t>SONO INVITATE/I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 dirty="0"/>
              <a:t>SABATO 3 DICEMBRE</a:t>
            </a:r>
            <a:r>
              <a:rPr lang="it" sz="1200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 dirty="0"/>
              <a:t>DALLE ORE 9:30 ALLE ORE 11:30 </a:t>
            </a:r>
            <a:r>
              <a:rPr lang="it" sz="1200" dirty="0"/>
              <a:t>ALL’</a:t>
            </a:r>
            <a:r>
              <a:rPr lang="it" sz="1200" b="1" dirty="0"/>
              <a:t>OPEN DAY</a:t>
            </a:r>
            <a:r>
              <a:rPr lang="it" sz="1200" dirty="0"/>
              <a:t> </a:t>
            </a:r>
            <a:r>
              <a:rPr lang="it" sz="1200" dirty="0">
                <a:solidFill>
                  <a:schemeClr val="dk1"/>
                </a:solidFill>
              </a:rPr>
              <a:t>PER SPERIMENTARE NEI NOSTRI LABORATORI </a:t>
            </a:r>
            <a:r>
              <a:rPr lang="it" sz="1200" dirty="0"/>
              <a:t>.</a:t>
            </a:r>
            <a:endParaRPr sz="12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95275" y="6076350"/>
            <a:ext cx="3219450" cy="1369575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/>
              <a:t>LE FAMIGLIE </a:t>
            </a:r>
            <a:r>
              <a:rPr lang="it" sz="1100" dirty="0"/>
              <a:t>SONO INVITATE ALLA </a:t>
            </a:r>
            <a:r>
              <a:rPr lang="it" sz="1100" b="1" dirty="0"/>
              <a:t>PRESENTAZIONE </a:t>
            </a:r>
            <a:r>
              <a:rPr lang="it" sz="1100" dirty="0"/>
              <a:t>DELLA SCUOLA </a:t>
            </a:r>
            <a:r>
              <a:rPr lang="it" sz="1100" b="1" dirty="0"/>
              <a:t>LUNEDI’ 12 DICEMBRE ALLE ORE 17:30 </a:t>
            </a:r>
            <a:r>
              <a:rPr lang="it" sz="1100" dirty="0"/>
              <a:t>PRESSO L’AULA MAGNA DELLA SCUOLA DON BOSCO OPPURE </a:t>
            </a:r>
            <a:r>
              <a:rPr lang="it" sz="1100" b="1" dirty="0"/>
              <a:t>VENERDI’ 2 DICEMBRE ALLE ORE 18.00 </a:t>
            </a:r>
            <a:r>
              <a:rPr lang="it" sz="1100" dirty="0"/>
              <a:t>PRESSO L’AULA MGNA DELLA SCUOLA  A.. LANGER.</a:t>
            </a:r>
            <a:endParaRPr sz="1100" dirty="0"/>
          </a:p>
        </p:txBody>
      </p:sp>
      <p:graphicFrame>
        <p:nvGraphicFramePr>
          <p:cNvPr id="59" name="Google Shape;59;p13"/>
          <p:cNvGraphicFramePr/>
          <p:nvPr>
            <p:extLst>
              <p:ext uri="{D42A27DB-BD31-4B8C-83A1-F6EECF244321}">
                <p14:modId xmlns:p14="http://schemas.microsoft.com/office/powerpoint/2010/main" val="280344291"/>
              </p:ext>
            </p:extLst>
          </p:nvPr>
        </p:nvGraphicFramePr>
        <p:xfrm>
          <a:off x="3763750" y="1143000"/>
          <a:ext cx="3076200" cy="2667001"/>
        </p:xfrm>
        <a:graphic>
          <a:graphicData uri="http://schemas.openxmlformats.org/drawingml/2006/table">
            <a:tbl>
              <a:tblPr>
                <a:noFill/>
                <a:tableStyleId>{3771E77C-7F53-461F-B24B-E1331AD6C1BC}</a:tableStyleId>
              </a:tblPr>
              <a:tblGrid>
                <a:gridCol w="153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b="1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Venerdì + altri 3 giorni settimanali</a:t>
                      </a:r>
                      <a:endParaRPr sz="1100" b="1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b="1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giorno a settimana</a:t>
                      </a:r>
                      <a:endParaRPr sz="1100" b="1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b="1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(lunedì – giovedì)</a:t>
                      </a:r>
                      <a:endParaRPr sz="1100" b="1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– 10:15</a:t>
                      </a: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– 10:15</a:t>
                      </a: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10:15–10:30</a:t>
                      </a: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10:15–10:30</a:t>
                      </a: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– 13:00</a:t>
                      </a: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– 12:30</a:t>
                      </a: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dirty="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</a:t>
                      </a:r>
                      <a:endParaRPr sz="1100" dirty="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dirty="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12:30 – 13:30</a:t>
                      </a:r>
                      <a:endParaRPr sz="1100" dirty="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0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dirty="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 – 16:30</a:t>
                      </a:r>
                      <a:endParaRPr sz="1100" dirty="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0" name="Google Shape;60;p13"/>
          <p:cNvGraphicFramePr/>
          <p:nvPr>
            <p:extLst>
              <p:ext uri="{D42A27DB-BD31-4B8C-83A1-F6EECF244321}">
                <p14:modId xmlns:p14="http://schemas.microsoft.com/office/powerpoint/2010/main" val="1963985457"/>
              </p:ext>
            </p:extLst>
          </p:nvPr>
        </p:nvGraphicFramePr>
        <p:xfrm>
          <a:off x="3763750" y="4200526"/>
          <a:ext cx="3076200" cy="3143248"/>
        </p:xfrm>
        <a:graphic>
          <a:graphicData uri="http://schemas.openxmlformats.org/drawingml/2006/table">
            <a:tbl>
              <a:tblPr>
                <a:noFill/>
                <a:tableStyleId>{3771E77C-7F53-461F-B24B-E1331AD6C1BC}</a:tableStyleId>
              </a:tblPr>
              <a:tblGrid>
                <a:gridCol w="10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Due giorni settimanali</a:t>
                      </a:r>
                      <a:endParaRPr sz="1200" b="1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dirty="0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Venerdì + 1 altro giorno settimana</a:t>
                      </a:r>
                      <a:endParaRPr sz="1200" b="1" dirty="0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giorno a settimana </a:t>
                      </a:r>
                      <a:endParaRPr sz="1200" b="1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>
                          <a:solidFill>
                            <a:srgbClr val="07376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(lun – giov)</a:t>
                      </a:r>
                      <a:endParaRPr sz="1200" b="1">
                        <a:solidFill>
                          <a:srgbClr val="07376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07:45 – 10:15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07:45 – 10:15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07:45 – 10:15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Pausa 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10:15 – 10:30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Pausa 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10:15 – 10:30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Pausa 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10:15 – 10:30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10:30 – 13:00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10:30 – 13:30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10:30 – 12:30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Mensa 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12:30 – 13:30</a:t>
                      </a: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dirty="0">
                          <a:solidFill>
                            <a:srgbClr val="073763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13:30 – 16:30</a:t>
                      </a:r>
                      <a:endParaRPr sz="1000" dirty="0">
                        <a:solidFill>
                          <a:srgbClr val="073763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1" name="Google Shape;61;p13"/>
          <p:cNvGraphicFramePr/>
          <p:nvPr>
            <p:extLst>
              <p:ext uri="{D42A27DB-BD31-4B8C-83A1-F6EECF244321}">
                <p14:modId xmlns:p14="http://schemas.microsoft.com/office/powerpoint/2010/main" val="1185407344"/>
              </p:ext>
            </p:extLst>
          </p:nvPr>
        </p:nvGraphicFramePr>
        <p:xfrm>
          <a:off x="7262675" y="504826"/>
          <a:ext cx="3302450" cy="3320480"/>
        </p:xfrm>
        <a:graphic>
          <a:graphicData uri="http://schemas.openxmlformats.org/drawingml/2006/table">
            <a:tbl>
              <a:tblPr>
                <a:noFill/>
                <a:tableStyleId>{3771E77C-7F53-461F-B24B-E1331AD6C1BC}</a:tableStyleId>
              </a:tblPr>
              <a:tblGrid>
                <a:gridCol w="101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5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giorno a settimana </a:t>
                      </a:r>
                      <a:endParaRPr sz="10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Tre giorni settimanali</a:t>
                      </a:r>
                      <a:endParaRPr sz="10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Venerdì</a:t>
                      </a:r>
                      <a:endParaRPr sz="10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– 10:15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– 10:15</a:t>
                      </a:r>
                      <a:endParaRPr sz="11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– 10:15</a:t>
                      </a:r>
                      <a:endParaRPr sz="11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10:15-10:30</a:t>
                      </a:r>
                      <a:endParaRPr sz="11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10:15–10:30</a:t>
                      </a:r>
                      <a:endParaRPr sz="11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10:15-10:30</a:t>
                      </a:r>
                      <a:endParaRPr sz="11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– 12:30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– 13:00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– 13:00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12:30 – 13:30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13:00 – 14:00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13:00 – 14:00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55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 – 16:30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" sz="8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pomeriggio 14.00/16.00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" sz="8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metodo di studio</a:t>
                      </a:r>
                      <a:endParaRPr sz="8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" sz="8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 pomeriggi 14:00/14:30 metodo di studio 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" sz="8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14:30/16:00 laboratori</a:t>
                      </a:r>
                      <a:endParaRPr sz="8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Google Shape;62;p13"/>
          <p:cNvGraphicFramePr/>
          <p:nvPr>
            <p:extLst>
              <p:ext uri="{D42A27DB-BD31-4B8C-83A1-F6EECF244321}">
                <p14:modId xmlns:p14="http://schemas.microsoft.com/office/powerpoint/2010/main" val="3488891720"/>
              </p:ext>
            </p:extLst>
          </p:nvPr>
        </p:nvGraphicFramePr>
        <p:xfrm>
          <a:off x="7262675" y="4119327"/>
          <a:ext cx="3302500" cy="3261180"/>
        </p:xfrm>
        <a:graphic>
          <a:graphicData uri="http://schemas.openxmlformats.org/drawingml/2006/table">
            <a:tbl>
              <a:tblPr>
                <a:noFill/>
                <a:tableStyleId>{3771E77C-7F53-461F-B24B-E1331AD6C1BC}</a:tableStyleId>
              </a:tblPr>
              <a:tblGrid>
                <a:gridCol w="77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giorno a settimana</a:t>
                      </a:r>
                      <a:endParaRPr sz="9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Due giorni</a:t>
                      </a:r>
                      <a:endParaRPr sz="9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giorno a settimana</a:t>
                      </a:r>
                      <a:endParaRPr sz="9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b="1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Venerdì</a:t>
                      </a:r>
                      <a:endParaRPr sz="900" b="1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 10:15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– 10:15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 10:15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07:45  10:15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10:15–10:30</a:t>
                      </a:r>
                      <a:endParaRPr sz="8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8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10:15–10:30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8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10:15–10:30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Pausa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8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10:15–10:30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 12:30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– 13:00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 13:30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10:30  13:30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0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12:30 13:30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13:00  14:00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13:30  14:30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Mensa 13:30  14:00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96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 16:30 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14:00 – 14:30 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metodo di studio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 – 16:00 laboratori</a:t>
                      </a:r>
                      <a:endParaRPr sz="90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 16:00 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 dirty="0">
                          <a:solidFill>
                            <a:srgbClr val="0C343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metodo di studio</a:t>
                      </a: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C343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Google Shape;63;p13"/>
          <p:cNvSpPr/>
          <p:nvPr/>
        </p:nvSpPr>
        <p:spPr>
          <a:xfrm>
            <a:off x="3626750" y="282925"/>
            <a:ext cx="3403508" cy="296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ARTICOLAZIONE ORARIA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4"/>
          <p:cNvGraphicFramePr/>
          <p:nvPr>
            <p:extLst>
              <p:ext uri="{D42A27DB-BD31-4B8C-83A1-F6EECF244321}">
                <p14:modId xmlns:p14="http://schemas.microsoft.com/office/powerpoint/2010/main" val="157133402"/>
              </p:ext>
            </p:extLst>
          </p:nvPr>
        </p:nvGraphicFramePr>
        <p:xfrm>
          <a:off x="0" y="0"/>
          <a:ext cx="10691826" cy="13472130"/>
        </p:xfrm>
        <a:graphic>
          <a:graphicData uri="http://schemas.openxmlformats.org/drawingml/2006/table">
            <a:tbl>
              <a:tblPr>
                <a:noFill/>
                <a:tableStyleId>{3771E77C-7F53-461F-B24B-E1331AD6C1BC}</a:tableStyleId>
              </a:tblPr>
              <a:tblGrid>
                <a:gridCol w="356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Particolare</a:t>
                      </a:r>
                      <a:r>
                        <a:rPr lang="it-IT" sz="1400" b="0" baseline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attenzione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0" baseline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all’asse scientifico-matematico-tecnologico-motorio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it-IT" sz="10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  <a:ea typeface="Arial"/>
                          <a:cs typeface="Arial"/>
                          <a:sym typeface="Arial"/>
                        </a:rPr>
                        <a:t>Dalla classe prima alla classe quinta: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Arial"/>
                          <a:cs typeface="Arial"/>
                          <a:sym typeface="Arial"/>
                        </a:rPr>
                        <a:t>Potenziamento scientifico ambientale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Arial"/>
                          <a:cs typeface="Arial"/>
                          <a:sym typeface="Arial"/>
                        </a:rPr>
                        <a:t>Potenziamento motorio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4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CLIL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>
                          <a:latin typeface="Nunito" panose="020B0604020202020204" charset="0"/>
                          <a:sym typeface="Arial"/>
                        </a:rPr>
                        <a:t>1 ora di scienze e tecnologia in L3 e due ore curricolari di L3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>
                          <a:latin typeface="Nunito" panose="020B0604020202020204" charset="0"/>
                          <a:sym typeface="Arial"/>
                        </a:rPr>
                        <a:t>3 ore di educazioni: 1 ora di musica, 1 di corpo, movimento e sport, 1 di arte e immagine in L2 e 5 ore curricolari di L2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400" b="1" dirty="0">
                          <a:solidFill>
                            <a:srgbClr val="00B050"/>
                          </a:solidFill>
                        </a:rPr>
                        <a:t>LABORATORI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400" b="1" dirty="0">
                          <a:solidFill>
                            <a:srgbClr val="00B050"/>
                          </a:solidFill>
                        </a:rPr>
                        <a:t>SCIENTIFICO</a:t>
                      </a:r>
                      <a:r>
                        <a:rPr lang="it" sz="1400" b="1" baseline="0" dirty="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it" sz="1400" b="1" dirty="0">
                          <a:solidFill>
                            <a:srgbClr val="00B050"/>
                          </a:solidFill>
                        </a:rPr>
                        <a:t>TECNOLOGICI e MOTORI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it" sz="1400" b="1" dirty="0">
                        <a:solidFill>
                          <a:srgbClr val="00B050"/>
                        </a:solidFill>
                      </a:endParaRPr>
                    </a:p>
                    <a:p>
                      <a:pPr algn="just"/>
                      <a:r>
                        <a:rPr lang="it-IT" sz="14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Arial"/>
                          <a:cs typeface="Arial"/>
                          <a:sym typeface="Arial"/>
                        </a:rPr>
                        <a:t>Per le/gli alunne/i iscritte/i al TP si prevedono dei laboratori pomeridiani di potenziamento scientifico-tecnologico e motorio-sportivo, anche in L2 e/o L3 </a:t>
                      </a:r>
                      <a:endParaRPr lang="it-IT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it-IT" sz="1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400" b="1" dirty="0">
                          <a:solidFill>
                            <a:srgbClr val="FFC000"/>
                          </a:solidFill>
                        </a:rPr>
                        <a:t>PROGETTO STEM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it-IT" sz="1400" b="1" dirty="0">
                        <a:solidFill>
                          <a:srgbClr val="FFC000"/>
                        </a:solidFill>
                      </a:endParaRPr>
                    </a:p>
                    <a:p>
                      <a:pPr algn="just"/>
                      <a:r>
                        <a:rPr lang="it-IT" sz="14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Arial"/>
                          <a:cs typeface="Arial"/>
                          <a:sym typeface="Arial"/>
                        </a:rPr>
                        <a:t>Interessa tutte le classi ed è inteso come approccio all’apprendimento mediante la tecnologia non solo nelle discipline matematico-scientifiche, ma anche umanistiche. </a:t>
                      </a:r>
                      <a:endParaRPr lang="it-IT" sz="1400" dirty="0">
                        <a:solidFill>
                          <a:schemeClr val="dk1"/>
                        </a:solidFill>
                        <a:latin typeface="Nunito" panose="020B060402020202020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METODO DADA LOGICA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it-IT" sz="1400" b="1" i="0" u="none" strike="noStrike" cap="none" baseline="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latin typeface="Nunito" panose="020B0604020202020204" charset="0"/>
                        </a:rPr>
                        <a:t>Modello per la scuola primaria di acquisizione delle conoscenze attraverso un metodo che unisce i presupposti della didattica laboratoriale e multisensoriale, dell’educazione emozionale ed esperienziale.</a:t>
                      </a:r>
                      <a:endParaRPr lang="it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Nunito" panose="020B0604020202020204" charset="0"/>
                        </a:rPr>
                        <a:t>Alla base del </a:t>
                      </a:r>
                      <a:r>
                        <a:rPr lang="it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unito" panose="020B0604020202020204" charset="0"/>
                        </a:rPr>
                        <a:t>progetto educativo </a:t>
                      </a:r>
                      <a:endParaRPr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unito" panose="020B060402020202020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Nunito" panose="020B0604020202020204" charset="0"/>
                        </a:rPr>
                        <a:t>dell’Istituto Comprensivo </a:t>
                      </a:r>
                      <a:endParaRPr dirty="0">
                        <a:latin typeface="Nunito" panose="020B060402020202020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Nunito" panose="020B0604020202020204" charset="0"/>
                        </a:rPr>
                        <a:t>“Bolzano 2 - Don Bosco” stanno:</a:t>
                      </a:r>
                      <a:endParaRPr dirty="0">
                        <a:latin typeface="Nunito" panose="020B060402020202020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b="1" dirty="0">
                        <a:solidFill>
                          <a:srgbClr val="00B0F0"/>
                        </a:solidFill>
                        <a:latin typeface="Nunito" panose="020B060402020202020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b="1" dirty="0">
                        <a:solidFill>
                          <a:srgbClr val="00B0F0"/>
                        </a:solidFill>
                        <a:latin typeface="Nunito" panose="020B060402020202020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b="1" dirty="0">
                        <a:solidFill>
                          <a:srgbClr val="00B0F0"/>
                        </a:solidFill>
                        <a:latin typeface="Nunito" panose="020B060402020202020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dirty="0">
                          <a:solidFill>
                            <a:srgbClr val="00B0F0"/>
                          </a:solidFill>
                          <a:latin typeface="Nunito" panose="020B0604020202020204" charset="0"/>
                        </a:rPr>
                        <a:t>ATTIVITA’ EXTRASCOLASTICHE</a:t>
                      </a:r>
                      <a:endParaRPr b="1" dirty="0">
                        <a:solidFill>
                          <a:srgbClr val="00B0F0"/>
                        </a:solidFill>
                        <a:latin typeface="Nunito" panose="020B060402020202020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latin typeface="Nunito" panose="020B0604020202020204" charset="0"/>
                        </a:rPr>
                        <a:t>La</a:t>
                      </a:r>
                      <a:r>
                        <a:rPr lang="it-IT" baseline="0" dirty="0">
                          <a:latin typeface="Nunito" panose="020B0604020202020204" charset="0"/>
                        </a:rPr>
                        <a:t> scuola propone attività extrascolastiche a carattere motorio ed artistico.</a:t>
                      </a:r>
                      <a:endParaRPr dirty="0">
                        <a:latin typeface="Nunito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Nunito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</a:rPr>
                        <a:t>SOGGIORNI STUDIO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>
                          <a:latin typeface="Nunito" panose="020B0604020202020204" charset="0"/>
                        </a:rPr>
                        <a:t>In</a:t>
                      </a:r>
                      <a:r>
                        <a:rPr lang="it-IT" sz="1400" baseline="0" dirty="0">
                          <a:latin typeface="Nunito" panose="020B0604020202020204" charset="0"/>
                        </a:rPr>
                        <a:t> quarta o in quinta è previsto il soggiorno studio a Dobbiaco.</a:t>
                      </a:r>
                      <a:endParaRPr lang="it-IT" sz="1400" dirty="0">
                        <a:latin typeface="Nunito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279" y="2704613"/>
            <a:ext cx="3383281" cy="2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558800" y="193039"/>
            <a:ext cx="2563931" cy="27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ATTIVITA' A SCELTA</a:t>
            </a:r>
          </a:p>
        </p:txBody>
      </p:sp>
      <p:sp>
        <p:nvSpPr>
          <p:cNvPr id="71" name="Google Shape;71;p14"/>
          <p:cNvSpPr txBox="1"/>
          <p:nvPr/>
        </p:nvSpPr>
        <p:spPr>
          <a:xfrm>
            <a:off x="495150" y="700450"/>
            <a:ext cx="274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647550" y="852850"/>
            <a:ext cx="27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277775" y="869525"/>
            <a:ext cx="29091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E’ offerto il servizio di </a:t>
            </a:r>
            <a:r>
              <a:rPr lang="it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mensa esterni </a:t>
            </a:r>
            <a:r>
              <a:rPr lang="it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 alunne e alunni del tempo normale che volessero pranzare in mensa anche nei giorni senza rientro.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 rot="10800000" flipV="1">
            <a:off x="262550" y="2516863"/>
            <a:ext cx="290616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Pomeriggio studio facoltativo di venerdì.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775" y="4390727"/>
            <a:ext cx="1581150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5">
            <a:alphaModFix/>
          </a:blip>
          <a:srcRect l="19607" t="8077" b="4118"/>
          <a:stretch/>
        </p:blipFill>
        <p:spPr>
          <a:xfrm>
            <a:off x="1941239" y="5006362"/>
            <a:ext cx="1447711" cy="2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5;p14">
            <a:extLst>
              <a:ext uri="{FF2B5EF4-FFF2-40B4-BE49-F238E27FC236}">
                <a16:creationId xmlns:a16="http://schemas.microsoft.com/office/drawing/2014/main" id="{6BAC4D55-0398-4774-A16B-F3822632D69D}"/>
              </a:ext>
            </a:extLst>
          </p:cNvPr>
          <p:cNvSpPr txBox="1"/>
          <p:nvPr/>
        </p:nvSpPr>
        <p:spPr>
          <a:xfrm>
            <a:off x="298763" y="3394650"/>
            <a:ext cx="288805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Nunito"/>
                <a:ea typeface="Nunito"/>
                <a:cs typeface="Nunito"/>
                <a:sym typeface="Nunito"/>
              </a:rPr>
              <a:t>Un pomeriggio aggiuntivo a libera scelta per alunne e alunni del tempo normale.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9597530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Personalizzato</PresentationFormat>
  <Paragraphs>257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Nunito</vt:lpstr>
      <vt:lpstr>Arial</vt:lpstr>
      <vt:lpstr>Nunito Medium</vt:lpstr>
      <vt:lpstr>Nunito ExtraBold</vt:lpstr>
      <vt:lpstr>Nunito SemiBold</vt:lpstr>
      <vt:lpstr>Simple Light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Maria Perra</dc:creator>
  <cp:lastModifiedBy>Paolizzi, Diego</cp:lastModifiedBy>
  <cp:revision>27</cp:revision>
  <dcterms:modified xsi:type="dcterms:W3CDTF">2022-11-25T08:11:08Z</dcterms:modified>
</cp:coreProperties>
</file>